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94" r:id="rId5"/>
  </p:sldMasterIdLst>
  <p:notesMasterIdLst>
    <p:notesMasterId r:id="rId21"/>
  </p:notesMasterIdLst>
  <p:handoutMasterIdLst>
    <p:handoutMasterId r:id="rId22"/>
  </p:handoutMasterIdLst>
  <p:sldIdLst>
    <p:sldId id="326" r:id="rId6"/>
    <p:sldId id="269" r:id="rId7"/>
    <p:sldId id="339" r:id="rId8"/>
    <p:sldId id="328" r:id="rId9"/>
    <p:sldId id="340" r:id="rId10"/>
    <p:sldId id="330" r:id="rId11"/>
    <p:sldId id="342" r:id="rId12"/>
    <p:sldId id="331" r:id="rId13"/>
    <p:sldId id="332" r:id="rId14"/>
    <p:sldId id="334" r:id="rId15"/>
    <p:sldId id="341" r:id="rId16"/>
    <p:sldId id="336" r:id="rId17"/>
    <p:sldId id="337" r:id="rId18"/>
    <p:sldId id="333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40E0B22D-E7B1-427C-A099-0F753BE7F146}">
          <p14:sldIdLst>
            <p14:sldId id="326"/>
          </p14:sldIdLst>
        </p14:section>
        <p14:section name="Content slides" id="{E4CE66D5-51B2-4221-BDE9-EB6FBEC7E7C7}">
          <p14:sldIdLst>
            <p14:sldId id="269"/>
            <p14:sldId id="339"/>
            <p14:sldId id="328"/>
            <p14:sldId id="340"/>
            <p14:sldId id="330"/>
            <p14:sldId id="342"/>
            <p14:sldId id="331"/>
            <p14:sldId id="332"/>
            <p14:sldId id="334"/>
            <p14:sldId id="341"/>
            <p14:sldId id="336"/>
            <p14:sldId id="337"/>
          </p14:sldIdLst>
        </p14:section>
        <p14:section name="End slide" id="{25243ED0-1CFE-497A-9F6C-FBC3ECF0C538}">
          <p14:sldIdLst>
            <p14:sldId id="333"/>
            <p14:sldId id="288"/>
          </p14:sldIdLst>
        </p14:section>
        <p14:section name="Useful Objects" id="{5370DAAF-79BA-DE48-9C93-E68413160B1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BC6CFF-F0BE-A94C-B311-CD3ABA3FB6D0}" v="10" dt="2020-11-06T08:16:51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26" autoAdjust="0"/>
  </p:normalViewPr>
  <p:slideViewPr>
    <p:cSldViewPr snapToGrid="0">
      <p:cViewPr varScale="1">
        <p:scale>
          <a:sx n="215" d="100"/>
          <a:sy n="215" d="100"/>
        </p:scale>
        <p:origin x="1672" y="208"/>
      </p:cViewPr>
      <p:guideLst>
        <p:guide orient="horz" pos="2205"/>
        <p:guide pos="3840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51" d="100"/>
          <a:sy n="151" d="100"/>
        </p:scale>
        <p:origin x="4640" y="200"/>
      </p:cViewPr>
      <p:guideLst/>
    </p:cSldViewPr>
  </p:notesViewPr>
  <p:gridSpacing cx="182880" cy="18288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wland Seymour" userId="f0a7c565-a20c-4668-82fa-fb25bf20a4fb" providerId="ADAL" clId="{40BC6CFF-F0BE-A94C-B311-CD3ABA3FB6D0}"/>
    <pc:docChg chg="undo custSel addSld delSld modSld modSection">
      <pc:chgData name="Rowland Seymour" userId="f0a7c565-a20c-4668-82fa-fb25bf20a4fb" providerId="ADAL" clId="{40BC6CFF-F0BE-A94C-B311-CD3ABA3FB6D0}" dt="2020-11-06T08:16:51.498" v="83"/>
      <pc:docMkLst>
        <pc:docMk/>
      </pc:docMkLst>
      <pc:sldChg chg="addSp modSp mod">
        <pc:chgData name="Rowland Seymour" userId="f0a7c565-a20c-4668-82fa-fb25bf20a4fb" providerId="ADAL" clId="{40BC6CFF-F0BE-A94C-B311-CD3ABA3FB6D0}" dt="2020-11-05T14:38:19.724" v="66" actId="20577"/>
        <pc:sldMkLst>
          <pc:docMk/>
          <pc:sldMk cId="1607443899" sldId="269"/>
        </pc:sldMkLst>
        <pc:spChg chg="mod">
          <ac:chgData name="Rowland Seymour" userId="f0a7c565-a20c-4668-82fa-fb25bf20a4fb" providerId="ADAL" clId="{40BC6CFF-F0BE-A94C-B311-CD3ABA3FB6D0}" dt="2020-11-05T14:37:21.838" v="2" actId="1076"/>
          <ac:spMkLst>
            <pc:docMk/>
            <pc:sldMk cId="1607443899" sldId="269"/>
            <ac:spMk id="19" creationId="{9D49218A-36DE-F441-819E-0B5847353D2D}"/>
          </ac:spMkLst>
        </pc:spChg>
        <pc:spChg chg="mod">
          <ac:chgData name="Rowland Seymour" userId="f0a7c565-a20c-4668-82fa-fb25bf20a4fb" providerId="ADAL" clId="{40BC6CFF-F0BE-A94C-B311-CD3ABA3FB6D0}" dt="2020-11-05T14:37:27.293" v="4" actId="1076"/>
          <ac:spMkLst>
            <pc:docMk/>
            <pc:sldMk cId="1607443899" sldId="269"/>
            <ac:spMk id="20" creationId="{28E752EB-B590-3546-AAF6-3911C28A307F}"/>
          </ac:spMkLst>
        </pc:spChg>
        <pc:spChg chg="mod">
          <ac:chgData name="Rowland Seymour" userId="f0a7c565-a20c-4668-82fa-fb25bf20a4fb" providerId="ADAL" clId="{40BC6CFF-F0BE-A94C-B311-CD3ABA3FB6D0}" dt="2020-11-05T14:38:01.717" v="15" actId="1076"/>
          <ac:spMkLst>
            <pc:docMk/>
            <pc:sldMk cId="1607443899" sldId="269"/>
            <ac:spMk id="21" creationId="{A38E5487-61A9-1C4C-9393-C3A9996CBEBC}"/>
          </ac:spMkLst>
        </pc:spChg>
        <pc:spChg chg="add mod">
          <ac:chgData name="Rowland Seymour" userId="f0a7c565-a20c-4668-82fa-fb25bf20a4fb" providerId="ADAL" clId="{40BC6CFF-F0BE-A94C-B311-CD3ABA3FB6D0}" dt="2020-11-05T14:38:19.724" v="66" actId="20577"/>
          <ac:spMkLst>
            <pc:docMk/>
            <pc:sldMk cId="1607443899" sldId="269"/>
            <ac:spMk id="23" creationId="{8DC53F14-E868-A548-B990-5CD82676C9EE}"/>
          </ac:spMkLst>
        </pc:spChg>
        <pc:picChg chg="add mod">
          <ac:chgData name="Rowland Seymour" userId="f0a7c565-a20c-4668-82fa-fb25bf20a4fb" providerId="ADAL" clId="{40BC6CFF-F0BE-A94C-B311-CD3ABA3FB6D0}" dt="2020-11-05T14:37:57.601" v="13" actId="1076"/>
          <ac:picMkLst>
            <pc:docMk/>
            <pc:sldMk cId="1607443899" sldId="269"/>
            <ac:picMk id="4" creationId="{4E28577C-C529-2D44-9255-4EBE0C34C9B9}"/>
          </ac:picMkLst>
        </pc:picChg>
        <pc:picChg chg="mod">
          <ac:chgData name="Rowland Seymour" userId="f0a7c565-a20c-4668-82fa-fb25bf20a4fb" providerId="ADAL" clId="{40BC6CFF-F0BE-A94C-B311-CD3ABA3FB6D0}" dt="2020-11-05T14:37:16.639" v="0" actId="1076"/>
          <ac:picMkLst>
            <pc:docMk/>
            <pc:sldMk cId="1607443899" sldId="269"/>
            <ac:picMk id="2056" creationId="{EB126370-3C14-C943-83FF-8C297B90802B}"/>
          </ac:picMkLst>
        </pc:picChg>
        <pc:picChg chg="mod">
          <ac:chgData name="Rowland Seymour" userId="f0a7c565-a20c-4668-82fa-fb25bf20a4fb" providerId="ADAL" clId="{40BC6CFF-F0BE-A94C-B311-CD3ABA3FB6D0}" dt="2020-11-05T14:37:25.142" v="3" actId="1076"/>
          <ac:picMkLst>
            <pc:docMk/>
            <pc:sldMk cId="1607443899" sldId="269"/>
            <ac:picMk id="2058" creationId="{3EE9AE77-3ADE-BF49-8037-758B050C1ACE}"/>
          </ac:picMkLst>
        </pc:picChg>
        <pc:picChg chg="mod">
          <ac:chgData name="Rowland Seymour" userId="f0a7c565-a20c-4668-82fa-fb25bf20a4fb" providerId="ADAL" clId="{40BC6CFF-F0BE-A94C-B311-CD3ABA3FB6D0}" dt="2020-11-05T14:37:29.664" v="5" actId="1076"/>
          <ac:picMkLst>
            <pc:docMk/>
            <pc:sldMk cId="1607443899" sldId="269"/>
            <ac:picMk id="2060" creationId="{3F60870C-AAEB-AE46-9E18-E20C6D658343}"/>
          </ac:picMkLst>
        </pc:picChg>
      </pc:sldChg>
      <pc:sldChg chg="modSp mod">
        <pc:chgData name="Rowland Seymour" userId="f0a7c565-a20c-4668-82fa-fb25bf20a4fb" providerId="ADAL" clId="{40BC6CFF-F0BE-A94C-B311-CD3ABA3FB6D0}" dt="2020-11-05T15:01:26.480" v="68" actId="20577"/>
        <pc:sldMkLst>
          <pc:docMk/>
          <pc:sldMk cId="3122891318" sldId="328"/>
        </pc:sldMkLst>
        <pc:spChg chg="mod">
          <ac:chgData name="Rowland Seymour" userId="f0a7c565-a20c-4668-82fa-fb25bf20a4fb" providerId="ADAL" clId="{40BC6CFF-F0BE-A94C-B311-CD3ABA3FB6D0}" dt="2020-11-05T15:01:26.480" v="68" actId="20577"/>
          <ac:spMkLst>
            <pc:docMk/>
            <pc:sldMk cId="3122891318" sldId="328"/>
            <ac:spMk id="8" creationId="{324E8731-2532-834D-A177-8FF5741E2B5D}"/>
          </ac:spMkLst>
        </pc:spChg>
      </pc:sldChg>
      <pc:sldChg chg="addSp delSp modSp mod">
        <pc:chgData name="Rowland Seymour" userId="f0a7c565-a20c-4668-82fa-fb25bf20a4fb" providerId="ADAL" clId="{40BC6CFF-F0BE-A94C-B311-CD3ABA3FB6D0}" dt="2020-11-06T08:16:48.680" v="82" actId="1076"/>
        <pc:sldMkLst>
          <pc:docMk/>
          <pc:sldMk cId="2913524230" sldId="330"/>
        </pc:sldMkLst>
        <pc:spChg chg="mod">
          <ac:chgData name="Rowland Seymour" userId="f0a7c565-a20c-4668-82fa-fb25bf20a4fb" providerId="ADAL" clId="{40BC6CFF-F0BE-A94C-B311-CD3ABA3FB6D0}" dt="2020-11-06T08:16:43.866" v="81" actId="1076"/>
          <ac:spMkLst>
            <pc:docMk/>
            <pc:sldMk cId="2913524230" sldId="330"/>
            <ac:spMk id="15" creationId="{2243123E-9F3F-054A-9F54-D9D528AAAF35}"/>
          </ac:spMkLst>
        </pc:spChg>
        <pc:spChg chg="del mod">
          <ac:chgData name="Rowland Seymour" userId="f0a7c565-a20c-4668-82fa-fb25bf20a4fb" providerId="ADAL" clId="{40BC6CFF-F0BE-A94C-B311-CD3ABA3FB6D0}" dt="2020-11-05T19:08:57.551" v="70" actId="478"/>
          <ac:spMkLst>
            <pc:docMk/>
            <pc:sldMk cId="2913524230" sldId="330"/>
            <ac:spMk id="16" creationId="{1A8A15FB-AC71-7A49-A189-8A01344ABB79}"/>
          </ac:spMkLst>
        </pc:spChg>
        <pc:spChg chg="mod">
          <ac:chgData name="Rowland Seymour" userId="f0a7c565-a20c-4668-82fa-fb25bf20a4fb" providerId="ADAL" clId="{40BC6CFF-F0BE-A94C-B311-CD3ABA3FB6D0}" dt="2020-11-06T08:16:48.680" v="82" actId="1076"/>
          <ac:spMkLst>
            <pc:docMk/>
            <pc:sldMk cId="2913524230" sldId="330"/>
            <ac:spMk id="17" creationId="{F902C15C-250C-3645-8B83-E40D69550639}"/>
          </ac:spMkLst>
        </pc:spChg>
        <pc:picChg chg="add del">
          <ac:chgData name="Rowland Seymour" userId="f0a7c565-a20c-4668-82fa-fb25bf20a4fb" providerId="ADAL" clId="{40BC6CFF-F0BE-A94C-B311-CD3ABA3FB6D0}" dt="2020-11-06T08:16:31.915" v="79"/>
          <ac:picMkLst>
            <pc:docMk/>
            <pc:sldMk cId="2913524230" sldId="330"/>
            <ac:picMk id="5" creationId="{5B5C2771-7494-A344-A487-468361895ABB}"/>
          </ac:picMkLst>
        </pc:picChg>
      </pc:sldChg>
      <pc:sldChg chg="addSp delSp modSp mod">
        <pc:chgData name="Rowland Seymour" userId="f0a7c565-a20c-4668-82fa-fb25bf20a4fb" providerId="ADAL" clId="{40BC6CFF-F0BE-A94C-B311-CD3ABA3FB6D0}" dt="2020-11-05T19:09:14.364" v="75" actId="478"/>
        <pc:sldMkLst>
          <pc:docMk/>
          <pc:sldMk cId="498391158" sldId="334"/>
        </pc:sldMkLst>
        <pc:spChg chg="add del mod">
          <ac:chgData name="Rowland Seymour" userId="f0a7c565-a20c-4668-82fa-fb25bf20a4fb" providerId="ADAL" clId="{40BC6CFF-F0BE-A94C-B311-CD3ABA3FB6D0}" dt="2020-11-05T19:09:14.364" v="75" actId="478"/>
          <ac:spMkLst>
            <pc:docMk/>
            <pc:sldMk cId="498391158" sldId="334"/>
            <ac:spMk id="2" creationId="{10169BF0-7826-1543-94DC-AC487B70C529}"/>
          </ac:spMkLst>
        </pc:spChg>
      </pc:sldChg>
      <pc:sldChg chg="del">
        <pc:chgData name="Rowland Seymour" userId="f0a7c565-a20c-4668-82fa-fb25bf20a4fb" providerId="ADAL" clId="{40BC6CFF-F0BE-A94C-B311-CD3ABA3FB6D0}" dt="2020-11-05T19:09:04.380" v="72" actId="2696"/>
        <pc:sldMkLst>
          <pc:docMk/>
          <pc:sldMk cId="2401986188" sldId="335"/>
        </pc:sldMkLst>
      </pc:sldChg>
      <pc:sldChg chg="delSp del mod">
        <pc:chgData name="Rowland Seymour" userId="f0a7c565-a20c-4668-82fa-fb25bf20a4fb" providerId="ADAL" clId="{40BC6CFF-F0BE-A94C-B311-CD3ABA3FB6D0}" dt="2020-11-06T08:13:01.089" v="77" actId="2696"/>
        <pc:sldMkLst>
          <pc:docMk/>
          <pc:sldMk cId="2956889733" sldId="338"/>
        </pc:sldMkLst>
        <pc:spChg chg="del">
          <ac:chgData name="Rowland Seymour" userId="f0a7c565-a20c-4668-82fa-fb25bf20a4fb" providerId="ADAL" clId="{40BC6CFF-F0BE-A94C-B311-CD3ABA3FB6D0}" dt="2020-11-05T19:08:59.435" v="71" actId="478"/>
          <ac:spMkLst>
            <pc:docMk/>
            <pc:sldMk cId="2956889733" sldId="338"/>
            <ac:spMk id="16" creationId="{1A8A15FB-AC71-7A49-A189-8A01344ABB79}"/>
          </ac:spMkLst>
        </pc:spChg>
      </pc:sldChg>
      <pc:sldChg chg="delSp add mod">
        <pc:chgData name="Rowland Seymour" userId="f0a7c565-a20c-4668-82fa-fb25bf20a4fb" providerId="ADAL" clId="{40BC6CFF-F0BE-A94C-B311-CD3ABA3FB6D0}" dt="2020-11-05T19:09:17.198" v="76" actId="478"/>
        <pc:sldMkLst>
          <pc:docMk/>
          <pc:sldMk cId="1642263021" sldId="341"/>
        </pc:sldMkLst>
        <pc:spChg chg="del">
          <ac:chgData name="Rowland Seymour" userId="f0a7c565-a20c-4668-82fa-fb25bf20a4fb" providerId="ADAL" clId="{40BC6CFF-F0BE-A94C-B311-CD3ABA3FB6D0}" dt="2020-11-05T19:09:17.198" v="76" actId="478"/>
          <ac:spMkLst>
            <pc:docMk/>
            <pc:sldMk cId="1642263021" sldId="341"/>
            <ac:spMk id="2" creationId="{10169BF0-7826-1543-94DC-AC487B70C529}"/>
          </ac:spMkLst>
        </pc:spChg>
      </pc:sldChg>
      <pc:sldChg chg="add">
        <pc:chgData name="Rowland Seymour" userId="f0a7c565-a20c-4668-82fa-fb25bf20a4fb" providerId="ADAL" clId="{40BC6CFF-F0BE-A94C-B311-CD3ABA3FB6D0}" dt="2020-11-06T08:16:51.498" v="83"/>
        <pc:sldMkLst>
          <pc:docMk/>
          <pc:sldMk cId="1154884629" sldId="34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247677959008946"/>
          <c:y val="0.11576324569598291"/>
          <c:w val="0.30286225522970289"/>
          <c:h val="0.768473508608034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247677959008946"/>
          <c:y val="0.11576324569598291"/>
          <c:w val="0.30286225522970289"/>
          <c:h val="0.768473508608034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247677959008946"/>
          <c:y val="0.11576324569598291"/>
          <c:w val="0.30286225522970289"/>
          <c:h val="0.768473508608034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dirty="0">
                <a:latin typeface="Arial" panose="020B0604020202020204" pitchFamily="34" charset="0"/>
              </a:rPr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04BF2-D7DF-479C-9EF9-FF247B43B6E6}" type="datetime1">
              <a:rPr lang="en-GB" smtClean="0">
                <a:latin typeface="Arial" panose="020B0604020202020204" pitchFamily="34" charset="0"/>
              </a:rPr>
              <a:t>06/11/2020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>
                <a:latin typeface="Arial" panose="020B0604020202020204" pitchFamily="34" charset="0"/>
              </a:rPr>
              <a:t>Your Department Name etc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EDAF-6BFF-4ECB-9F4E-2D4AAE5E0143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631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84AD9-1202-424F-8F1E-1DE5EBE3F39C}" type="datetime1">
              <a:rPr lang="en-GB" smtClean="0"/>
              <a:t>06/11/2020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F5A3-63BC-4A87-859D-8ED86BB4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01821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06/11/2020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80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06/11/2020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232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06/11/2020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46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06/11/2020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7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06/11/2020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92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06/11/2020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74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06/11/2020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37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06/11/2020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640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ottingham.ac.uk/imagebank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ottingham.ac.uk/imagebank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2309C-2C73-D748-AA1B-AB05B98A64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E00DA-F948-9449-B3A1-D7A1FAA0F09F}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CE4322B-60FD-4247-98CC-5B3D3101F0D7}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1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27851B81-1328-7543-96B8-61F01F01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7AF8C98-EFFB-8444-A615-B4920C89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05096E2-BE7E-2745-BEDA-2FE7CA4B2C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82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7729FF4B-AE88-DA4F-A14E-D6CE4E63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C1CD28ED-14F1-B44C-B470-1D224D8D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7F950BD-F6BF-E946-BF59-9996741B70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975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43D5D473-8F2B-CC49-956D-E22C1820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55CF14C-1036-8240-A4D6-88C76B53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57574F-AFAA-7C43-8707-E5A503FC4E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292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0E20FF6-087C-254D-B377-87B46F30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6250FB6-DFDE-CC4E-BD54-E44B31D1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E546460-2F3C-B743-ACBE-47CE198D3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1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A486383-7D66-0D46-B7B2-852429AE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05C388A-4F4A-D046-A14C-1966CD50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1B3FD81-10DD-0342-9AA1-E2491DE801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395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E8FE9F4-4522-2A4A-9C2C-E14E46615C7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2114" y="3806825"/>
            <a:ext cx="3041886" cy="30511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8BEFA4-C2B9-BD42-A0A5-04F369236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53231" y="3806825"/>
            <a:ext cx="3041886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8429D8B-070F-B34C-94B7-DEF1C90FAA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solidFill>
                  <a:schemeClr val="tx1"/>
                </a:solidFill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3082" y="3999041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4" name="Date Placeholder 2">
            <a:extLst>
              <a:ext uri="{FF2B5EF4-FFF2-40B4-BE49-F238E27FC236}">
                <a16:creationId xmlns:a16="http://schemas.microsoft.com/office/drawing/2014/main" id="{2987AD34-27BC-A940-9D49-9B42BCBE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BEACFBAF-3C16-9442-B6F6-4613A5BB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E8A77961-1C22-C74B-9FA8-22E6A417D9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6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944C8EB-D3E3-3B4F-9FC5-E6B185D2F5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9117" y="3806825"/>
            <a:ext cx="6096000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563FF-1797-7C47-B195-3DD52F253B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solidFill>
                  <a:schemeClr val="tx1"/>
                </a:solidFill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5E29404-E355-8C40-B064-5EED9D50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DDCE267-4A5F-E145-8792-06BF1259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8880FF51-74C3-C140-A39F-F630B14480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66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8C5D4842-7C0F-EC46-A474-5DF0CEC9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 dirty="0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84666CE4-75BF-B34F-8276-FC5F1A57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FAD10673-0692-CB4F-8CF7-113E837416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15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478D9FEA-DB2B-6A45-97A4-F6B0D4E2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8816193-F97B-4A43-B903-C799F573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E47A69B-7B76-B441-995B-5AF421342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8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829581F-89A7-2F45-AEDF-13BBA609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D90419B6-7C51-714B-B9AF-5A833111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403D8CA-B469-274B-A619-DD30F98BF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26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668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CD7C8D-4EBF-E54E-8157-B82F50C7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71412D12-3864-394B-985D-3364B164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6 November 2020</a:t>
            </a:fld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9377BC7-EA60-2841-8608-D79A7C3B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7ECF5E4-B74A-FB48-B872-16F3292CF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50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41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71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8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3F670C-95B5-454E-9804-5609FD32D6F9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</p:spTree>
    <p:extLst>
      <p:ext uri="{BB962C8B-B14F-4D97-AF65-F5344CB8AC3E}">
        <p14:creationId xmlns:p14="http://schemas.microsoft.com/office/powerpoint/2010/main" val="852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76EA1E-DDD4-3C48-962B-715F6034D482}"/>
              </a:ext>
            </a:extLst>
          </p:cNvPr>
          <p:cNvSpPr/>
          <p:nvPr userDrawn="1"/>
        </p:nvSpPr>
        <p:spPr>
          <a:xfrm>
            <a:off x="47937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FAD833-6EA6-CF4E-A26E-B6FDE789CD8B}"/>
              </a:ext>
            </a:extLst>
          </p:cNvPr>
          <p:cNvSpPr/>
          <p:nvPr userDrawn="1"/>
        </p:nvSpPr>
        <p:spPr>
          <a:xfrm>
            <a:off x="1495424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9D51130-6DBC-B947-B5BA-B65F7AAB5E83}"/>
              </a:ext>
            </a:extLst>
          </p:cNvPr>
          <p:cNvSpPr/>
          <p:nvPr userDrawn="1"/>
        </p:nvSpPr>
        <p:spPr>
          <a:xfrm>
            <a:off x="2511472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9BC211-0BDE-F247-BCA6-AFE6CBE484EE}"/>
              </a:ext>
            </a:extLst>
          </p:cNvPr>
          <p:cNvSpPr/>
          <p:nvPr userDrawn="1"/>
        </p:nvSpPr>
        <p:spPr>
          <a:xfrm>
            <a:off x="3527520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608658-76A6-4649-8FAC-7587274B2DF9}"/>
              </a:ext>
            </a:extLst>
          </p:cNvPr>
          <p:cNvSpPr/>
          <p:nvPr userDrawn="1"/>
        </p:nvSpPr>
        <p:spPr>
          <a:xfrm>
            <a:off x="4543568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CD998D-A504-2046-9915-EC22DA08B192}"/>
              </a:ext>
            </a:extLst>
          </p:cNvPr>
          <p:cNvSpPr/>
          <p:nvPr userDrawn="1"/>
        </p:nvSpPr>
        <p:spPr>
          <a:xfrm>
            <a:off x="555961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A829B4-C56F-B347-BFDB-414400402ADF}"/>
              </a:ext>
            </a:extLst>
          </p:cNvPr>
          <p:cNvSpPr/>
          <p:nvPr userDrawn="1"/>
        </p:nvSpPr>
        <p:spPr>
          <a:xfrm>
            <a:off x="6575664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C6FE5D-AA56-FE47-B996-1170E8CED2BE}"/>
              </a:ext>
            </a:extLst>
          </p:cNvPr>
          <p:cNvSpPr/>
          <p:nvPr userDrawn="1"/>
        </p:nvSpPr>
        <p:spPr>
          <a:xfrm>
            <a:off x="7591712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6118C8-C196-874E-AD11-AFD75EFC5DB1}"/>
              </a:ext>
            </a:extLst>
          </p:cNvPr>
          <p:cNvSpPr/>
          <p:nvPr userDrawn="1"/>
        </p:nvSpPr>
        <p:spPr>
          <a:xfrm>
            <a:off x="8607760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18FB46-1242-314A-AA24-56DEFFE7F884}"/>
              </a:ext>
            </a:extLst>
          </p:cNvPr>
          <p:cNvSpPr/>
          <p:nvPr userDrawn="1"/>
        </p:nvSpPr>
        <p:spPr>
          <a:xfrm>
            <a:off x="9623808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B9B69D-3C0B-2647-95F9-0A10DF633026}"/>
              </a:ext>
            </a:extLst>
          </p:cNvPr>
          <p:cNvSpPr/>
          <p:nvPr userDrawn="1"/>
        </p:nvSpPr>
        <p:spPr>
          <a:xfrm>
            <a:off x="1063985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523F24-CB29-4C41-AA9D-97A31EB1E255}"/>
              </a:ext>
            </a:extLst>
          </p:cNvPr>
          <p:cNvSpPr/>
          <p:nvPr userDrawn="1"/>
        </p:nvSpPr>
        <p:spPr>
          <a:xfrm>
            <a:off x="47937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448243-5866-954D-BA91-678DECE88B0A}"/>
              </a:ext>
            </a:extLst>
          </p:cNvPr>
          <p:cNvSpPr/>
          <p:nvPr userDrawn="1"/>
        </p:nvSpPr>
        <p:spPr>
          <a:xfrm>
            <a:off x="1495424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86F0C8-D62F-8249-80D5-912801A3F4B3}"/>
              </a:ext>
            </a:extLst>
          </p:cNvPr>
          <p:cNvSpPr/>
          <p:nvPr userDrawn="1"/>
        </p:nvSpPr>
        <p:spPr>
          <a:xfrm>
            <a:off x="2511472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52E35A-D5C2-3A4E-978C-E493D92D6A24}"/>
              </a:ext>
            </a:extLst>
          </p:cNvPr>
          <p:cNvSpPr/>
          <p:nvPr userDrawn="1"/>
        </p:nvSpPr>
        <p:spPr>
          <a:xfrm>
            <a:off x="3527520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96DCCD-13ED-F640-8F62-02E7AA83E40D}"/>
              </a:ext>
            </a:extLst>
          </p:cNvPr>
          <p:cNvSpPr/>
          <p:nvPr userDrawn="1"/>
        </p:nvSpPr>
        <p:spPr>
          <a:xfrm>
            <a:off x="4543568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588D2C8-948B-C34F-8DB9-C63AF94FCC35}"/>
              </a:ext>
            </a:extLst>
          </p:cNvPr>
          <p:cNvSpPr/>
          <p:nvPr userDrawn="1"/>
        </p:nvSpPr>
        <p:spPr>
          <a:xfrm>
            <a:off x="555961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9BBB31-E9CF-B349-B152-D698680DF4DF}"/>
              </a:ext>
            </a:extLst>
          </p:cNvPr>
          <p:cNvSpPr/>
          <p:nvPr userDrawn="1"/>
        </p:nvSpPr>
        <p:spPr>
          <a:xfrm>
            <a:off x="6575664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D54F1B-2D5C-484A-8D1E-09241BBD8BF3}"/>
              </a:ext>
            </a:extLst>
          </p:cNvPr>
          <p:cNvSpPr/>
          <p:nvPr userDrawn="1"/>
        </p:nvSpPr>
        <p:spPr>
          <a:xfrm>
            <a:off x="7591712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C7455F-8851-2E43-8B67-4A3649CEC8D7}"/>
              </a:ext>
            </a:extLst>
          </p:cNvPr>
          <p:cNvSpPr/>
          <p:nvPr userDrawn="1"/>
        </p:nvSpPr>
        <p:spPr>
          <a:xfrm>
            <a:off x="8607760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ABBA1C-E822-E940-9148-A5487BDD8AEA}"/>
              </a:ext>
            </a:extLst>
          </p:cNvPr>
          <p:cNvSpPr/>
          <p:nvPr userDrawn="1"/>
        </p:nvSpPr>
        <p:spPr>
          <a:xfrm>
            <a:off x="9623808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08A034-F2FC-E641-9D92-8CFE594C1639}"/>
              </a:ext>
            </a:extLst>
          </p:cNvPr>
          <p:cNvSpPr/>
          <p:nvPr userDrawn="1"/>
        </p:nvSpPr>
        <p:spPr>
          <a:xfrm>
            <a:off x="1063985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C56D07C-2B40-1346-8517-D086B1FFF5F0}"/>
              </a:ext>
            </a:extLst>
          </p:cNvPr>
          <p:cNvSpPr/>
          <p:nvPr userDrawn="1"/>
        </p:nvSpPr>
        <p:spPr>
          <a:xfrm>
            <a:off x="47937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ABD5C5-0264-2F49-8C19-F2C627B54D83}"/>
              </a:ext>
            </a:extLst>
          </p:cNvPr>
          <p:cNvSpPr/>
          <p:nvPr userDrawn="1"/>
        </p:nvSpPr>
        <p:spPr>
          <a:xfrm>
            <a:off x="1495424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E2DCE88-820C-0347-87F1-2F20466148AA}"/>
              </a:ext>
            </a:extLst>
          </p:cNvPr>
          <p:cNvSpPr/>
          <p:nvPr userDrawn="1"/>
        </p:nvSpPr>
        <p:spPr>
          <a:xfrm>
            <a:off x="2511472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35FA6-7BEF-234E-9F42-2311FD2F4AA2}"/>
              </a:ext>
            </a:extLst>
          </p:cNvPr>
          <p:cNvSpPr/>
          <p:nvPr userDrawn="1"/>
        </p:nvSpPr>
        <p:spPr>
          <a:xfrm>
            <a:off x="3527520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BFF75B-7609-8448-B68E-E5C15C923097}"/>
              </a:ext>
            </a:extLst>
          </p:cNvPr>
          <p:cNvSpPr/>
          <p:nvPr userDrawn="1"/>
        </p:nvSpPr>
        <p:spPr>
          <a:xfrm>
            <a:off x="4543568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96E601-59F3-0F46-A3D6-6C77B2A5D315}"/>
              </a:ext>
            </a:extLst>
          </p:cNvPr>
          <p:cNvSpPr/>
          <p:nvPr userDrawn="1"/>
        </p:nvSpPr>
        <p:spPr>
          <a:xfrm>
            <a:off x="555961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D65771C-6846-2743-997B-88678013BC34}"/>
              </a:ext>
            </a:extLst>
          </p:cNvPr>
          <p:cNvSpPr/>
          <p:nvPr userDrawn="1"/>
        </p:nvSpPr>
        <p:spPr>
          <a:xfrm>
            <a:off x="6575664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C5F643-98D6-B84E-872E-A198ADAC580A}"/>
              </a:ext>
            </a:extLst>
          </p:cNvPr>
          <p:cNvSpPr/>
          <p:nvPr userDrawn="1"/>
        </p:nvSpPr>
        <p:spPr>
          <a:xfrm>
            <a:off x="7591712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93A778-C3EE-A84B-B356-B8459C22E9AD}"/>
              </a:ext>
            </a:extLst>
          </p:cNvPr>
          <p:cNvSpPr/>
          <p:nvPr userDrawn="1"/>
        </p:nvSpPr>
        <p:spPr>
          <a:xfrm>
            <a:off x="8607760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0788B4-C3F0-9047-80BA-AB87DC1E320B}"/>
              </a:ext>
            </a:extLst>
          </p:cNvPr>
          <p:cNvSpPr/>
          <p:nvPr userDrawn="1"/>
        </p:nvSpPr>
        <p:spPr>
          <a:xfrm>
            <a:off x="9623808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ADC236-12A6-F643-8463-1FD369222EBD}"/>
              </a:ext>
            </a:extLst>
          </p:cNvPr>
          <p:cNvSpPr/>
          <p:nvPr userDrawn="1"/>
        </p:nvSpPr>
        <p:spPr>
          <a:xfrm>
            <a:off x="1063985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A95CDD-4ACA-6E45-9E03-DED57B7A17B1}"/>
              </a:ext>
            </a:extLst>
          </p:cNvPr>
          <p:cNvSpPr/>
          <p:nvPr userDrawn="1"/>
        </p:nvSpPr>
        <p:spPr>
          <a:xfrm>
            <a:off x="47937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76A291-1120-D841-A17C-4744BD31119E}"/>
              </a:ext>
            </a:extLst>
          </p:cNvPr>
          <p:cNvSpPr/>
          <p:nvPr userDrawn="1"/>
        </p:nvSpPr>
        <p:spPr>
          <a:xfrm>
            <a:off x="1495424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D9F7EB-EB5B-5849-8960-87554EFE96A2}"/>
              </a:ext>
            </a:extLst>
          </p:cNvPr>
          <p:cNvSpPr/>
          <p:nvPr userDrawn="1"/>
        </p:nvSpPr>
        <p:spPr>
          <a:xfrm>
            <a:off x="2511472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E8B47E-F0B9-2F48-81E2-0CFF01F4019C}"/>
              </a:ext>
            </a:extLst>
          </p:cNvPr>
          <p:cNvSpPr/>
          <p:nvPr userDrawn="1"/>
        </p:nvSpPr>
        <p:spPr>
          <a:xfrm>
            <a:off x="3527520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A52769C-586D-0547-8B43-FDA5D125AC4A}"/>
              </a:ext>
            </a:extLst>
          </p:cNvPr>
          <p:cNvSpPr/>
          <p:nvPr userDrawn="1"/>
        </p:nvSpPr>
        <p:spPr>
          <a:xfrm>
            <a:off x="4543568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4832484-9AF3-3040-B362-12AFCE82E568}"/>
              </a:ext>
            </a:extLst>
          </p:cNvPr>
          <p:cNvSpPr/>
          <p:nvPr userDrawn="1"/>
        </p:nvSpPr>
        <p:spPr>
          <a:xfrm>
            <a:off x="555961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B343D7-5277-2544-8430-448DEC700E1E}"/>
              </a:ext>
            </a:extLst>
          </p:cNvPr>
          <p:cNvSpPr/>
          <p:nvPr userDrawn="1"/>
        </p:nvSpPr>
        <p:spPr>
          <a:xfrm>
            <a:off x="6575664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82C02EB-B68E-9044-994A-65588C5F126D}"/>
              </a:ext>
            </a:extLst>
          </p:cNvPr>
          <p:cNvSpPr/>
          <p:nvPr userDrawn="1"/>
        </p:nvSpPr>
        <p:spPr>
          <a:xfrm>
            <a:off x="7591712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2BE44DB-D273-AB46-89D2-7C2B30912659}"/>
              </a:ext>
            </a:extLst>
          </p:cNvPr>
          <p:cNvSpPr/>
          <p:nvPr userDrawn="1"/>
        </p:nvSpPr>
        <p:spPr>
          <a:xfrm>
            <a:off x="8607760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3E20485-2E4B-9B4C-AE6B-3C1B1509B043}"/>
              </a:ext>
            </a:extLst>
          </p:cNvPr>
          <p:cNvSpPr/>
          <p:nvPr userDrawn="1"/>
        </p:nvSpPr>
        <p:spPr>
          <a:xfrm>
            <a:off x="9623808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284C2AF-F9F6-6943-AF27-AD08B011A677}"/>
              </a:ext>
            </a:extLst>
          </p:cNvPr>
          <p:cNvSpPr/>
          <p:nvPr userDrawn="1"/>
        </p:nvSpPr>
        <p:spPr>
          <a:xfrm>
            <a:off x="1063985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665E85D-8861-794D-A0B5-7227A4A9BDE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</p:spTree>
    <p:extLst>
      <p:ext uri="{BB962C8B-B14F-4D97-AF65-F5344CB8AC3E}">
        <p14:creationId xmlns:p14="http://schemas.microsoft.com/office/powerpoint/2010/main" val="14080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329266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0208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28951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414983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EB89620-E302-6C4B-B385-8DB40106EB6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73482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EDD9DE1-34C9-564D-A890-335533D45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16261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B2171D4-B040-9448-88ED-CD59EBB79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178046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480AEE2-F97B-4D4C-BCDA-5DB28C116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120068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</p:spTree>
    <p:extLst>
      <p:ext uri="{BB962C8B-B14F-4D97-AF65-F5344CB8AC3E}">
        <p14:creationId xmlns:p14="http://schemas.microsoft.com/office/powerpoint/2010/main" val="53993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CB6158-EF9E-D844-A85A-727AA2F53AC0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</p:spTree>
    <p:extLst>
      <p:ext uri="{BB962C8B-B14F-4D97-AF65-F5344CB8AC3E}">
        <p14:creationId xmlns:p14="http://schemas.microsoft.com/office/powerpoint/2010/main" val="305293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96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52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154418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106577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89BE0EF-B1BD-4F49-A571-A9C3B39F74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F5119-3C31-2042-9116-20C98F254CA9}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7715FAF-431F-0947-BA32-CCCAE21D6FF6}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25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3"/>
            <a:chOff x="6096000" y="1275227"/>
            <a:chExt cx="5841282" cy="57135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AD1E05-40A9-E348-A537-A34DBEA2EC17}"/>
                </a:ext>
              </a:extLst>
            </p:cNvPr>
            <p:cNvSpPr/>
            <p:nvPr userDrawn="1"/>
          </p:nvSpPr>
          <p:spPr>
            <a:xfrm>
              <a:off x="6096000" y="4065563"/>
              <a:ext cx="2920641" cy="292325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9016641" y="4065563"/>
              <a:ext cx="2920641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3082" y="3999041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4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2"/>
            <a:chOff x="6096000" y="1275227"/>
            <a:chExt cx="5841282" cy="57135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6096000" y="4065563"/>
              <a:ext cx="5841282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8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9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CD7C8D-4EBF-E54E-8157-B82F50C7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0619-D170-48E7-B25D-293F3BFD294D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3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0619-D170-48E7-B25D-293F3BFD294D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25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35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1B442-D23E-CA47-8B99-3C2A297AC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6 November 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32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8598A-E89A-584D-B315-0C3A8BB5D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B13D2-2048-3D42-80F2-F73F24035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9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EC0D016C-1275-924C-98DB-B9930CE6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EDAE64E-B17E-C94F-B25E-49BD42EB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849A843-67F9-4A42-88AB-E569AB1B46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7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B2A1E1DF-F3DC-FF43-B4BE-16D7BEF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AA0A411-DB94-FC40-85F3-F17777FB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F3C1752-919C-2C4A-85B7-2982AD8BE6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10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70619-D170-48E7-B25D-293F3BFD294D}" type="datetime4">
              <a:rPr lang="en-GB" smtClean="0"/>
              <a:t>6 November 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8" r:id="rId2"/>
    <p:sldLayoutId id="2147483668" r:id="rId3"/>
    <p:sldLayoutId id="2147483669" r:id="rId4"/>
    <p:sldLayoutId id="2147483652" r:id="rId5"/>
    <p:sldLayoutId id="2147483664" r:id="rId6"/>
    <p:sldLayoutId id="2147483663" r:id="rId7"/>
    <p:sldLayoutId id="2147483661" r:id="rId8"/>
    <p:sldLayoutId id="2147483679" r:id="rId9"/>
    <p:sldLayoutId id="2147483689" r:id="rId10"/>
    <p:sldLayoutId id="2147483683" r:id="rId11"/>
    <p:sldLayoutId id="2147483682" r:id="rId12"/>
    <p:sldLayoutId id="2147483687" r:id="rId13"/>
    <p:sldLayoutId id="2147483680" r:id="rId14"/>
    <p:sldLayoutId id="2147483685" r:id="rId15"/>
    <p:sldLayoutId id="2147483686" r:id="rId16"/>
    <p:sldLayoutId id="2147483688" r:id="rId17"/>
    <p:sldLayoutId id="2147483681" r:id="rId18"/>
    <p:sldLayoutId id="2147483693" r:id="rId19"/>
    <p:sldLayoutId id="2147483684" r:id="rId20"/>
    <p:sldLayoutId id="2147483677" r:id="rId21"/>
    <p:sldLayoutId id="2147483691" r:id="rId22"/>
    <p:sldLayoutId id="2147483675" r:id="rId23"/>
    <p:sldLayoutId id="2147483676" r:id="rId24"/>
    <p:sldLayoutId id="2147483690" r:id="rId25"/>
    <p:sldLayoutId id="2147483692" r:id="rId26"/>
  </p:sldLayoutIdLst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70619-D170-48E7-B25D-293F3BFD294D}" type="datetime4">
              <a:rPr lang="en-GB" smtClean="0"/>
              <a:t>6 November 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A20D4-5E1A-AD42-B96E-4B53241D1BC6}"/>
              </a:ext>
            </a:extLst>
          </p:cNvPr>
          <p:cNvSpPr/>
          <p:nvPr userDrawn="1"/>
        </p:nvSpPr>
        <p:spPr>
          <a:xfrm>
            <a:off x="-3667760" y="1"/>
            <a:ext cx="3248655" cy="42773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Top Presentation Tips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Keep it simple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Always think about your audience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Limit transitions and animations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Respect the University of Nottingham brand and identity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visuals and high-quality images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video or audio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Think about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Prepare and practice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3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</p:sldLayoutIdLst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3C740-B279-2449-A6DA-7150522CA2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dirty="0"/>
              <a:t>Using citizen knowledge to model urban deprivation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C85FE-4E80-764B-B60E-04E1F011D5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Rowland Seymour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70032-0C56-FF49-BBB2-D4F17E2897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8725" y="4475707"/>
            <a:ext cx="3343275" cy="83669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Home - EPSRC website">
            <a:extLst>
              <a:ext uri="{FF2B5EF4-FFF2-40B4-BE49-F238E27FC236}">
                <a16:creationId xmlns:a16="http://schemas.microsoft.com/office/drawing/2014/main" id="{14FC5728-FAC5-9D49-9B56-7292FD4BB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725" y="4475707"/>
            <a:ext cx="3343275" cy="83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85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B276B8-2C1A-094E-B141-8CAE8BCF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C5E1D-3492-C442-AFAB-E0025520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32267E-B9B6-0745-B2BB-E7AEE9F83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B8D65C-62C0-4742-811D-C6AFD1D1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751196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A15E9C-3801-3E46-ADBB-8CB0355EC0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E40A1-5AD0-CE40-B8E9-A53B156C2834}"/>
              </a:ext>
            </a:extLst>
          </p:cNvPr>
          <p:cNvCxnSpPr/>
          <p:nvPr/>
        </p:nvCxnSpPr>
        <p:spPr>
          <a:xfrm>
            <a:off x="902208" y="2712720"/>
            <a:ext cx="958900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65EEEF-A983-D44E-B2FB-1EB90ABA237D}"/>
              </a:ext>
            </a:extLst>
          </p:cNvPr>
          <p:cNvCxnSpPr/>
          <p:nvPr/>
        </p:nvCxnSpPr>
        <p:spPr>
          <a:xfrm>
            <a:off x="5675376" y="2535936"/>
            <a:ext cx="0" cy="35356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B806F3-C3AA-DA41-9D43-F990EE094C9B}"/>
              </a:ext>
            </a:extLst>
          </p:cNvPr>
          <p:cNvSpPr txBox="1"/>
          <p:nvPr/>
        </p:nvSpPr>
        <p:spPr>
          <a:xfrm>
            <a:off x="5525019" y="21666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C83FB7-7C46-7B4F-AB0A-A7F2E38BD0B4}"/>
                  </a:ext>
                </a:extLst>
              </p:cNvPr>
              <p:cNvSpPr txBox="1"/>
              <p:nvPr/>
            </p:nvSpPr>
            <p:spPr>
              <a:xfrm>
                <a:off x="785253" y="2199608"/>
                <a:ext cx="372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C83FB7-7C46-7B4F-AB0A-A7F2E38B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53" y="2199608"/>
                <a:ext cx="3729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0C0F5E-9819-C84C-AF16-D84026DE2FB3}"/>
              </a:ext>
            </a:extLst>
          </p:cNvPr>
          <p:cNvSpPr txBox="1"/>
          <p:nvPr/>
        </p:nvSpPr>
        <p:spPr>
          <a:xfrm>
            <a:off x="211789" y="288950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More deprived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2070D3-851E-AE46-AEEB-E5901A62CAC1}"/>
              </a:ext>
            </a:extLst>
          </p:cNvPr>
          <p:cNvSpPr txBox="1"/>
          <p:nvPr/>
        </p:nvSpPr>
        <p:spPr>
          <a:xfrm>
            <a:off x="9544765" y="2889504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More affluent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026A269-A834-A74E-B572-8F1EBA160E69}"/>
                  </a:ext>
                </a:extLst>
              </p:cNvPr>
              <p:cNvSpPr/>
              <p:nvPr/>
            </p:nvSpPr>
            <p:spPr>
              <a:xfrm>
                <a:off x="479375" y="1114703"/>
                <a:ext cx="10916572" cy="107634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180000" rIns="216000" bIns="180000" rtlCol="0" anchor="t"/>
              <a:lstStyle/>
              <a:p>
                <a:r>
                  <a:rPr lang="en-US" sz="2400" dirty="0">
                    <a:solidFill>
                      <a:schemeClr val="accent5"/>
                    </a:solidFill>
                  </a:rPr>
                  <a:t>Each area has a level of deprivation,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accent5"/>
                    </a:solidFill>
                  </a:rPr>
                  <a:t>, which we want to estimate from the comparative judgements.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026A269-A834-A74E-B572-8F1EBA160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5" y="1114703"/>
                <a:ext cx="10916572" cy="1076346"/>
              </a:xfrm>
              <a:prstGeom prst="rect">
                <a:avLst/>
              </a:prstGeom>
              <a:blipFill>
                <a:blip r:embed="rId3"/>
                <a:stretch>
                  <a:fillRect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54E740-1305-A74B-8A80-E744BF407750}"/>
                  </a:ext>
                </a:extLst>
              </p:cNvPr>
              <p:cNvSpPr/>
              <p:nvPr/>
            </p:nvSpPr>
            <p:spPr>
              <a:xfrm>
                <a:off x="479375" y="3435618"/>
                <a:ext cx="10916572" cy="27439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180000" rIns="216000" bIns="180000" rtlCol="0" anchor="t"/>
              <a:lstStyle/>
              <a:p>
                <a:r>
                  <a:rPr lang="en-US" sz="2400" dirty="0">
                    <a:solidFill>
                      <a:schemeClr val="accent5"/>
                    </a:solidFill>
                  </a:rPr>
                  <a:t>Suppose areas A and B are compared against each other 100 times. </a:t>
                </a:r>
              </a:p>
              <a:p>
                <a:endParaRPr lang="en-US" sz="2400" dirty="0">
                  <a:solidFill>
                    <a:schemeClr val="accent5"/>
                  </a:solidFill>
                </a:endParaRP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If A wins 50 comparisons and B wins the other 50,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400" b="0" dirty="0">
                  <a:solidFill>
                    <a:schemeClr val="accent5"/>
                  </a:solidFill>
                </a:endParaRPr>
              </a:p>
              <a:p>
                <a:endParaRPr lang="en-US" sz="2400" dirty="0">
                  <a:solidFill>
                    <a:schemeClr val="accent5"/>
                  </a:solidFill>
                </a:endParaRP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If A wins 90 comparisons and B wins 10,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54E740-1305-A74B-8A80-E744BF407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5" y="3435618"/>
                <a:ext cx="10916572" cy="2743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39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B276B8-2C1A-094E-B141-8CAE8BCF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modelling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C5E1D-3492-C442-AFAB-E0025520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32267E-B9B6-0745-B2BB-E7AEE9F83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B8D65C-62C0-4742-811D-C6AFD1D1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751196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A15E9C-3801-3E46-ADBB-8CB0355EC0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E40A1-5AD0-CE40-B8E9-A53B156C2834}"/>
              </a:ext>
            </a:extLst>
          </p:cNvPr>
          <p:cNvCxnSpPr/>
          <p:nvPr/>
        </p:nvCxnSpPr>
        <p:spPr>
          <a:xfrm>
            <a:off x="902208" y="2712720"/>
            <a:ext cx="9589008" cy="0"/>
          </a:xfrm>
          <a:prstGeom prst="straightConnector1">
            <a:avLst/>
          </a:prstGeom>
          <a:ln w="381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65EEEF-A983-D44E-B2FB-1EB90ABA237D}"/>
              </a:ext>
            </a:extLst>
          </p:cNvPr>
          <p:cNvCxnSpPr/>
          <p:nvPr/>
        </p:nvCxnSpPr>
        <p:spPr>
          <a:xfrm>
            <a:off x="5675376" y="2535936"/>
            <a:ext cx="0" cy="35356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B806F3-C3AA-DA41-9D43-F990EE094C9B}"/>
              </a:ext>
            </a:extLst>
          </p:cNvPr>
          <p:cNvSpPr txBox="1"/>
          <p:nvPr/>
        </p:nvSpPr>
        <p:spPr>
          <a:xfrm>
            <a:off x="5525019" y="21666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C83FB7-7C46-7B4F-AB0A-A7F2E38BD0B4}"/>
                  </a:ext>
                </a:extLst>
              </p:cNvPr>
              <p:cNvSpPr txBox="1"/>
              <p:nvPr/>
            </p:nvSpPr>
            <p:spPr>
              <a:xfrm>
                <a:off x="785253" y="2199608"/>
                <a:ext cx="372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C83FB7-7C46-7B4F-AB0A-A7F2E38B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53" y="2199608"/>
                <a:ext cx="3729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F0C0F5E-9819-C84C-AF16-D84026DE2FB3}"/>
              </a:ext>
            </a:extLst>
          </p:cNvPr>
          <p:cNvSpPr txBox="1"/>
          <p:nvPr/>
        </p:nvSpPr>
        <p:spPr>
          <a:xfrm>
            <a:off x="211789" y="288950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More deprived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2070D3-851E-AE46-AEEB-E5901A62CAC1}"/>
              </a:ext>
            </a:extLst>
          </p:cNvPr>
          <p:cNvSpPr txBox="1"/>
          <p:nvPr/>
        </p:nvSpPr>
        <p:spPr>
          <a:xfrm>
            <a:off x="9544765" y="2889504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More affluent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026A269-A834-A74E-B572-8F1EBA160E69}"/>
                  </a:ext>
                </a:extLst>
              </p:cNvPr>
              <p:cNvSpPr/>
              <p:nvPr/>
            </p:nvSpPr>
            <p:spPr>
              <a:xfrm>
                <a:off x="479375" y="1114703"/>
                <a:ext cx="10916572" cy="107634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180000" rIns="216000" bIns="180000" rtlCol="0" anchor="t"/>
              <a:lstStyle/>
              <a:p>
                <a:r>
                  <a:rPr lang="en-US" sz="2400" dirty="0">
                    <a:solidFill>
                      <a:schemeClr val="accent5"/>
                    </a:solidFill>
                  </a:rPr>
                  <a:t>Each area has a level of deprivation,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>
                    <a:solidFill>
                      <a:schemeClr val="accent5"/>
                    </a:solidFill>
                  </a:rPr>
                  <a:t>, which we want to estimate from the comparative judgements.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026A269-A834-A74E-B572-8F1EBA160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5" y="1114703"/>
                <a:ext cx="10916572" cy="1076346"/>
              </a:xfrm>
              <a:prstGeom prst="rect">
                <a:avLst/>
              </a:prstGeom>
              <a:blipFill>
                <a:blip r:embed="rId3"/>
                <a:stretch>
                  <a:fillRect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54E740-1305-A74B-8A80-E744BF407750}"/>
                  </a:ext>
                </a:extLst>
              </p:cNvPr>
              <p:cNvSpPr/>
              <p:nvPr/>
            </p:nvSpPr>
            <p:spPr>
              <a:xfrm>
                <a:off x="479375" y="3435618"/>
                <a:ext cx="10916572" cy="2743939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180000" rIns="216000" bIns="180000" rtlCol="0" anchor="t"/>
              <a:lstStyle/>
              <a:p>
                <a:r>
                  <a:rPr lang="en-US" sz="2400" dirty="0">
                    <a:solidFill>
                      <a:schemeClr val="accent5"/>
                    </a:solidFill>
                  </a:rPr>
                  <a:t>Suppose areas A and B are compared against each other 100 times. </a:t>
                </a:r>
              </a:p>
              <a:p>
                <a:endParaRPr lang="en-US" sz="2400" dirty="0">
                  <a:solidFill>
                    <a:schemeClr val="accent5"/>
                  </a:solidFill>
                </a:endParaRP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If A wins 50 comparisons and B wins the other 50,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2400" b="0" dirty="0">
                  <a:solidFill>
                    <a:schemeClr val="accent5"/>
                  </a:solidFill>
                </a:endParaRPr>
              </a:p>
              <a:p>
                <a:endParaRPr lang="en-US" sz="2400" dirty="0">
                  <a:solidFill>
                    <a:schemeClr val="accent5"/>
                  </a:solidFill>
                </a:endParaRPr>
              </a:p>
              <a:p>
                <a:r>
                  <a:rPr lang="en-US" sz="2400" dirty="0">
                    <a:solidFill>
                      <a:schemeClr val="accent5"/>
                    </a:solidFill>
                  </a:rPr>
                  <a:t>If A wins 90 comparisons and B wins 10,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54E740-1305-A74B-8A80-E744BF407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5" y="3435618"/>
                <a:ext cx="10916572" cy="2743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2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1BB77-3B2E-B74E-AA9E-12A45690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Deprivation in Dar es Salaam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67609-E584-334A-A8DC-887340FD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F7ADDE4-B9A0-9144-B279-422747E7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35605C-BAEA-6F45-ABF2-716E5663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3" y="6356350"/>
            <a:ext cx="3858323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1BCEC2-E08C-C145-86BC-668EA15191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1BC14-0F5F-C24D-8A95-E811B3AF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8" t="5775" r="9062" b="3358"/>
          <a:stretch/>
        </p:blipFill>
        <p:spPr>
          <a:xfrm>
            <a:off x="689587" y="1080079"/>
            <a:ext cx="4814482" cy="5186087"/>
          </a:xfrm>
          <a:prstGeom prst="rect">
            <a:avLst/>
          </a:prstGeom>
        </p:spPr>
      </p:pic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3F75B25-5DB1-FB4B-8C19-7D3536C4EB50}"/>
              </a:ext>
            </a:extLst>
          </p:cNvPr>
          <p:cNvSpPr txBox="1">
            <a:spLocks/>
          </p:cNvSpPr>
          <p:nvPr/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estimated the level of deprivation in each area of the city. </a:t>
            </a:r>
          </a:p>
          <a:p>
            <a:endParaRPr lang="en-US" dirty="0"/>
          </a:p>
          <a:p>
            <a:r>
              <a:rPr lang="en-US" dirty="0"/>
              <a:t>There are north-south and costal-interior trends. </a:t>
            </a:r>
          </a:p>
          <a:p>
            <a:endParaRPr lang="en-US" dirty="0"/>
          </a:p>
          <a:p>
            <a:r>
              <a:rPr lang="en-US" dirty="0"/>
              <a:t>We identify several slums in the </a:t>
            </a:r>
            <a:r>
              <a:rPr lang="en-US" dirty="0" err="1"/>
              <a:t>centre</a:t>
            </a:r>
            <a:r>
              <a:rPr lang="en-US" dirty="0"/>
              <a:t> of the city. </a:t>
            </a:r>
          </a:p>
        </p:txBody>
      </p:sp>
    </p:spTree>
    <p:extLst>
      <p:ext uri="{BB962C8B-B14F-4D97-AF65-F5344CB8AC3E}">
        <p14:creationId xmlns:p14="http://schemas.microsoft.com/office/powerpoint/2010/main" val="15670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1BB77-3B2E-B74E-AA9E-12A45690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differences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67609-E584-334A-A8DC-887340FD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F7ADDE4-B9A0-9144-B279-422747E7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35605C-BAEA-6F45-ABF2-716E5663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3" y="6356350"/>
            <a:ext cx="3858323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1BCEC2-E08C-C145-86BC-668EA15191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CF977-FE88-154E-B28E-08E47F549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25" y="320675"/>
            <a:ext cx="7300300" cy="73003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AA50DE-3C54-E242-B48C-7F5F25CF58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376" y="1484533"/>
            <a:ext cx="5197519" cy="627765"/>
          </a:xfrm>
        </p:spPr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analysed</a:t>
            </a:r>
            <a:r>
              <a:rPr lang="en-US" dirty="0"/>
              <a:t> if there was a difference between men and women’s perceptions. </a:t>
            </a:r>
          </a:p>
          <a:p>
            <a:endParaRPr lang="en-US" dirty="0"/>
          </a:p>
          <a:p>
            <a:r>
              <a:rPr lang="en-US" dirty="0"/>
              <a:t>Women perceived the green areas as more affluent than the men did, and red areas as more deprived. </a:t>
            </a:r>
          </a:p>
        </p:txBody>
      </p:sp>
    </p:spTree>
    <p:extLst>
      <p:ext uri="{BB962C8B-B14F-4D97-AF65-F5344CB8AC3E}">
        <p14:creationId xmlns:p14="http://schemas.microsoft.com/office/powerpoint/2010/main" val="169254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1BB77-3B2E-B74E-AA9E-12A45690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67609-E584-334A-A8DC-887340FD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F7ADDE4-B9A0-9144-B279-422747E7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35605C-BAEA-6F45-ABF2-716E5663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3" y="6356350"/>
            <a:ext cx="3858323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1BCEC2-E08C-C145-86BC-668EA15191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280F0-D751-294D-9E05-8B019CA20D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Get hands on with the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D0CCC7-DAE6-9D44-93D0-DA25C906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26" y="2355563"/>
            <a:ext cx="5191935" cy="2343418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EBACC0A-C564-D34A-AF68-B54FD85E25E1}"/>
              </a:ext>
            </a:extLst>
          </p:cNvPr>
          <p:cNvSpPr txBox="1">
            <a:spLocks/>
          </p:cNvSpPr>
          <p:nvPr/>
        </p:nvSpPr>
        <p:spPr>
          <a:xfrm>
            <a:off x="251287" y="4828128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b="1" kern="1200" baseline="0">
                <a:solidFill>
                  <a:schemeClr val="accent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RowlandSeymour</a:t>
            </a:r>
            <a:r>
              <a:rPr lang="en-US" sz="1800" dirty="0"/>
              <a:t>/BSBT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EAF9296-4FB1-B340-9272-04FEB1B85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79" y="2355563"/>
            <a:ext cx="5026462" cy="2343418"/>
          </a:xfrm>
          <a:prstGeom prst="rect">
            <a:avLst/>
          </a:pr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B7F9C87-FBAA-7F48-B107-00B168322DA9}"/>
              </a:ext>
            </a:extLst>
          </p:cNvPr>
          <p:cNvSpPr txBox="1">
            <a:spLocks/>
          </p:cNvSpPr>
          <p:nvPr/>
        </p:nvSpPr>
        <p:spPr>
          <a:xfrm>
            <a:off x="6447657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b="1" kern="1200" baseline="0">
                <a:solidFill>
                  <a:schemeClr val="accent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Read more about the details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2B76235-01CB-364C-B566-48358CEC20E4}"/>
              </a:ext>
            </a:extLst>
          </p:cNvPr>
          <p:cNvSpPr txBox="1">
            <a:spLocks/>
          </p:cNvSpPr>
          <p:nvPr/>
        </p:nvSpPr>
        <p:spPr>
          <a:xfrm>
            <a:off x="6548250" y="4828127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800" b="1" kern="1200" baseline="0">
                <a:solidFill>
                  <a:schemeClr val="accent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arXiv:2010.14128</a:t>
            </a:r>
          </a:p>
        </p:txBody>
      </p:sp>
    </p:spTree>
    <p:extLst>
      <p:ext uri="{BB962C8B-B14F-4D97-AF65-F5344CB8AC3E}">
        <p14:creationId xmlns:p14="http://schemas.microsoft.com/office/powerpoint/2010/main" val="27951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14D6-A9AE-A248-8E7E-71BB9381D8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2239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BECA520-9D21-6A40-85A6-23900F219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44803" y="6356350"/>
            <a:ext cx="3943353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460503-901B-0A47-8DA2-5219900C219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B13A0-41C3-434E-970C-F3480D83C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95" y="1396330"/>
            <a:ext cx="932069" cy="1398104"/>
          </a:xfrm>
          <a:prstGeom prst="rect">
            <a:avLst/>
          </a:prstGeom>
        </p:spPr>
      </p:pic>
      <p:pic>
        <p:nvPicPr>
          <p:cNvPr id="2050" name="Picture 2" descr="Image of David Sirl">
            <a:extLst>
              <a:ext uri="{FF2B5EF4-FFF2-40B4-BE49-F238E27FC236}">
                <a16:creationId xmlns:a16="http://schemas.microsoft.com/office/drawing/2014/main" id="{B7C9470B-F50A-A946-86BC-5A597C56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149" y="1396330"/>
            <a:ext cx="1118483" cy="1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imon Preston (@simonpreston) | Twitter">
            <a:extLst>
              <a:ext uri="{FF2B5EF4-FFF2-40B4-BE49-F238E27FC236}">
                <a16:creationId xmlns:a16="http://schemas.microsoft.com/office/drawing/2014/main" id="{398A93BE-2D1C-B146-B5AB-9605122AE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418" y="1381617"/>
            <a:ext cx="1398104" cy="1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fessor Ian L Dryden, School of Mathematical Sciences, University of  Nottingham">
            <a:extLst>
              <a:ext uri="{FF2B5EF4-FFF2-40B4-BE49-F238E27FC236}">
                <a16:creationId xmlns:a16="http://schemas.microsoft.com/office/drawing/2014/main" id="{6B2C2AC4-6CC6-834D-940B-0782C4D1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308" y="1396330"/>
            <a:ext cx="1048578" cy="1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FFA948-E430-7A42-A912-025BCF0A1A97}"/>
              </a:ext>
            </a:extLst>
          </p:cNvPr>
          <p:cNvSpPr/>
          <p:nvPr/>
        </p:nvSpPr>
        <p:spPr>
          <a:xfrm>
            <a:off x="479375" y="2883546"/>
            <a:ext cx="1743907" cy="6919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Rowland Seymour, </a:t>
            </a:r>
          </a:p>
          <a:p>
            <a:pPr algn="ctr"/>
            <a:r>
              <a:rPr lang="en-US" sz="1200" dirty="0">
                <a:solidFill>
                  <a:schemeClr val="accent5"/>
                </a:solidFill>
              </a:rPr>
              <a:t>Research Fellow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FC2BDF-34D0-FC4E-99B7-2FC6DB9BA5A3}"/>
              </a:ext>
            </a:extLst>
          </p:cNvPr>
          <p:cNvSpPr/>
          <p:nvPr/>
        </p:nvSpPr>
        <p:spPr>
          <a:xfrm>
            <a:off x="3435436" y="2883545"/>
            <a:ext cx="1743907" cy="6919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David </a:t>
            </a:r>
            <a:r>
              <a:rPr lang="en-US" sz="1200" dirty="0" err="1">
                <a:solidFill>
                  <a:schemeClr val="accent5"/>
                </a:solidFill>
              </a:rPr>
              <a:t>Sirl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</a:p>
          <a:p>
            <a:pPr algn="ctr"/>
            <a:r>
              <a:rPr lang="en-US" sz="1200" dirty="0">
                <a:solidFill>
                  <a:schemeClr val="accent5"/>
                </a:solidFill>
              </a:rPr>
              <a:t>Lecturer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0EC11-B2DE-8949-82C2-141A527A1D94}"/>
              </a:ext>
            </a:extLst>
          </p:cNvPr>
          <p:cNvSpPr/>
          <p:nvPr/>
        </p:nvSpPr>
        <p:spPr>
          <a:xfrm>
            <a:off x="6595118" y="2883542"/>
            <a:ext cx="1802703" cy="6919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Simon Preston, </a:t>
            </a:r>
          </a:p>
          <a:p>
            <a:pPr algn="ctr"/>
            <a:r>
              <a:rPr lang="en-US" sz="1200" dirty="0">
                <a:solidFill>
                  <a:schemeClr val="accent5"/>
                </a:solidFill>
              </a:rPr>
              <a:t>Associate Professor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AB9EEC-5D2F-604C-B432-5648BF9D0F91}"/>
              </a:ext>
            </a:extLst>
          </p:cNvPr>
          <p:cNvSpPr/>
          <p:nvPr/>
        </p:nvSpPr>
        <p:spPr>
          <a:xfrm>
            <a:off x="9696291" y="2883542"/>
            <a:ext cx="1908611" cy="6919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Ian Dryden, </a:t>
            </a:r>
          </a:p>
          <a:p>
            <a:pPr algn="ctr"/>
            <a:r>
              <a:rPr lang="en-US" sz="1200" dirty="0">
                <a:solidFill>
                  <a:schemeClr val="accent5"/>
                </a:solidFill>
              </a:rPr>
              <a:t>Professor of Statistics</a:t>
            </a:r>
          </a:p>
        </p:txBody>
      </p:sp>
      <p:pic>
        <p:nvPicPr>
          <p:cNvPr id="2056" name="Picture 8" descr="Home">
            <a:extLst>
              <a:ext uri="{FF2B5EF4-FFF2-40B4-BE49-F238E27FC236}">
                <a16:creationId xmlns:a16="http://schemas.microsoft.com/office/drawing/2014/main" id="{EB126370-3C14-C943-83FF-8C297B908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6" y="3794974"/>
            <a:ext cx="1398104" cy="1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ertrand Perrat">
            <a:extLst>
              <a:ext uri="{FF2B5EF4-FFF2-40B4-BE49-F238E27FC236}">
                <a16:creationId xmlns:a16="http://schemas.microsoft.com/office/drawing/2014/main" id="{3EE9AE77-3ADE-BF49-8037-758B050C1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37" y="3794974"/>
            <a:ext cx="1398104" cy="1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ames Goulding - Delta 8.7">
            <a:extLst>
              <a:ext uri="{FF2B5EF4-FFF2-40B4-BE49-F238E27FC236}">
                <a16:creationId xmlns:a16="http://schemas.microsoft.com/office/drawing/2014/main" id="{3F60870C-AAEB-AE46-9E18-E20C6D65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417" y="3794974"/>
            <a:ext cx="1398104" cy="1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49218A-36DE-F441-819E-0B5847353D2D}"/>
              </a:ext>
            </a:extLst>
          </p:cNvPr>
          <p:cNvSpPr/>
          <p:nvPr/>
        </p:nvSpPr>
        <p:spPr>
          <a:xfrm>
            <a:off x="475544" y="5338316"/>
            <a:ext cx="1743907" cy="69194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Madeleine Ellis, </a:t>
            </a:r>
          </a:p>
          <a:p>
            <a:pPr algn="ctr"/>
            <a:r>
              <a:rPr lang="en-US" sz="1200" dirty="0">
                <a:solidFill>
                  <a:schemeClr val="accent5"/>
                </a:solidFill>
              </a:rPr>
              <a:t>Research Fellow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E752EB-B590-3546-AAF6-3911C28A307F}"/>
              </a:ext>
            </a:extLst>
          </p:cNvPr>
          <p:cNvSpPr/>
          <p:nvPr/>
        </p:nvSpPr>
        <p:spPr>
          <a:xfrm>
            <a:off x="3444525" y="5282948"/>
            <a:ext cx="1743907" cy="6919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Bertrand </a:t>
            </a:r>
            <a:r>
              <a:rPr lang="en-US" sz="1200" dirty="0" err="1">
                <a:solidFill>
                  <a:schemeClr val="accent5"/>
                </a:solidFill>
              </a:rPr>
              <a:t>Perrat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</a:p>
          <a:p>
            <a:pPr algn="ctr"/>
            <a:r>
              <a:rPr lang="en-US" sz="1200" dirty="0">
                <a:solidFill>
                  <a:schemeClr val="accent5"/>
                </a:solidFill>
              </a:rPr>
              <a:t>Assistant Professor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8E5487-61A9-1C4C-9393-C3A9996CBEBC}"/>
              </a:ext>
            </a:extLst>
          </p:cNvPr>
          <p:cNvSpPr/>
          <p:nvPr/>
        </p:nvSpPr>
        <p:spPr>
          <a:xfrm>
            <a:off x="6624515" y="5282948"/>
            <a:ext cx="1743907" cy="6919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James Goulding,</a:t>
            </a:r>
          </a:p>
          <a:p>
            <a:pPr algn="ctr"/>
            <a:r>
              <a:rPr lang="en-US" sz="1200" dirty="0">
                <a:solidFill>
                  <a:schemeClr val="accent5"/>
                </a:solidFill>
              </a:rPr>
              <a:t>Assistant Professor</a:t>
            </a:r>
          </a:p>
        </p:txBody>
      </p:sp>
      <p:pic>
        <p:nvPicPr>
          <p:cNvPr id="4" name="Picture 3" descr="A picture containing person, outdoor, tree, standing&#10;&#10;Description automatically generated">
            <a:extLst>
              <a:ext uri="{FF2B5EF4-FFF2-40B4-BE49-F238E27FC236}">
                <a16:creationId xmlns:a16="http://schemas.microsoft.com/office/drawing/2014/main" id="{4E28577C-C529-2D44-9255-4EBE0C34C9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308" y="3810456"/>
            <a:ext cx="1027764" cy="13981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DC53F14-E868-A548-B990-5CD82676C9EE}"/>
              </a:ext>
            </a:extLst>
          </p:cNvPr>
          <p:cNvSpPr/>
          <p:nvPr/>
        </p:nvSpPr>
        <p:spPr>
          <a:xfrm>
            <a:off x="9778642" y="5293264"/>
            <a:ext cx="1743907" cy="69194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James </a:t>
            </a:r>
            <a:r>
              <a:rPr lang="en-US" sz="1200" dirty="0" err="1">
                <a:solidFill>
                  <a:schemeClr val="accent5"/>
                </a:solidFill>
              </a:rPr>
              <a:t>Briant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</a:p>
          <a:p>
            <a:pPr algn="ctr"/>
            <a:r>
              <a:rPr lang="en-US" sz="1200" dirty="0">
                <a:solidFill>
                  <a:schemeClr val="accent5"/>
                </a:solidFill>
              </a:rPr>
              <a:t>Undergraduate </a:t>
            </a:r>
          </a:p>
        </p:txBody>
      </p:sp>
    </p:spTree>
    <p:extLst>
      <p:ext uri="{BB962C8B-B14F-4D97-AF65-F5344CB8AC3E}">
        <p14:creationId xmlns:p14="http://schemas.microsoft.com/office/powerpoint/2010/main" val="160744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3E77302-0790-4845-A7BD-F363012FA08C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79425" y="2133600"/>
          <a:ext cx="5197475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CD7ABEBE-7424-7F42-802A-825B7FE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official statistics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4E8731-2532-834D-A177-8FF5741E2B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/>
              <a:t>We are interested in estimating the deprivation in different parts of Dar es Salaam, Tanzania. </a:t>
            </a:r>
          </a:p>
          <a:p>
            <a:endParaRPr lang="en-US" sz="2400" dirty="0"/>
          </a:p>
          <a:p>
            <a:r>
              <a:rPr lang="en-US" sz="2400" dirty="0"/>
              <a:t>Dar es Salaam is the largest city in Tanzania, with over 6 million inhabitants. </a:t>
            </a:r>
          </a:p>
          <a:p>
            <a:endParaRPr lang="en-US" sz="2400" dirty="0"/>
          </a:p>
          <a:p>
            <a:r>
              <a:rPr lang="en-US" sz="2400" dirty="0"/>
              <a:t>The city is expected to double in size in the next 10 years and 70% of citizens already live in informal residences.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B95D1-55CC-2249-BB94-D12AADB4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D4450-4FD9-8F46-B905-84A62774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A59AC-96EA-7441-81E1-0237FB06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740396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86FA18D-CAAC-1B47-99F9-0777D7C09F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0768DD-C1DA-894C-A489-6B8F76204229}"/>
              </a:ext>
            </a:extLst>
          </p:cNvPr>
          <p:cNvSpPr/>
          <p:nvPr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2B280-AA53-3F43-8A33-3DE01FBE3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29" t="41867" r="38020" b="14848"/>
          <a:stretch/>
        </p:blipFill>
        <p:spPr>
          <a:xfrm>
            <a:off x="685039" y="1781084"/>
            <a:ext cx="4181250" cy="39026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852E32-4AF0-084F-AE48-BD155BA0FD25}"/>
              </a:ext>
            </a:extLst>
          </p:cNvPr>
          <p:cNvSpPr/>
          <p:nvPr/>
        </p:nvSpPr>
        <p:spPr>
          <a:xfrm>
            <a:off x="3999690" y="1484533"/>
            <a:ext cx="1542808" cy="133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C1668B-7826-3647-9EED-0F487217D50C}"/>
              </a:ext>
            </a:extLst>
          </p:cNvPr>
          <p:cNvSpPr/>
          <p:nvPr/>
        </p:nvSpPr>
        <p:spPr>
          <a:xfrm>
            <a:off x="2905542" y="1347344"/>
            <a:ext cx="1032549" cy="662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C3C362-524E-094E-962D-487EF694E02A}"/>
              </a:ext>
            </a:extLst>
          </p:cNvPr>
          <p:cNvSpPr/>
          <p:nvPr/>
        </p:nvSpPr>
        <p:spPr>
          <a:xfrm>
            <a:off x="4709043" y="2716742"/>
            <a:ext cx="967857" cy="987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7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3E77302-0790-4845-A7BD-F363012FA08C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79425" y="2133600"/>
          <a:ext cx="5197475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CD7ABEBE-7424-7F42-802A-825B7FE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official statistics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ADDC-AA0C-5843-9D3A-B2DB3BA457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developed countries, we would use:</a:t>
            </a:r>
          </a:p>
          <a:p>
            <a:endParaRPr lang="en-US" dirty="0"/>
          </a:p>
          <a:p>
            <a:r>
              <a:rPr lang="en-US" dirty="0"/>
              <a:t>Census data</a:t>
            </a:r>
          </a:p>
          <a:p>
            <a:endParaRPr lang="en-US" dirty="0"/>
          </a:p>
          <a:p>
            <a:r>
              <a:rPr lang="en-US" dirty="0"/>
              <a:t>Economic indicators</a:t>
            </a:r>
          </a:p>
          <a:p>
            <a:endParaRPr lang="en-US" dirty="0"/>
          </a:p>
          <a:p>
            <a:r>
              <a:rPr lang="en-US" dirty="0"/>
              <a:t>Health and education statistics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4E8731-2532-834D-A177-8FF5741E2B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 less developed countries, these are often:</a:t>
            </a:r>
          </a:p>
          <a:p>
            <a:endParaRPr lang="en-US" dirty="0"/>
          </a:p>
          <a:p>
            <a:r>
              <a:rPr lang="en-US" dirty="0"/>
              <a:t>Unavailable</a:t>
            </a:r>
          </a:p>
          <a:p>
            <a:endParaRPr lang="en-US" dirty="0"/>
          </a:p>
          <a:p>
            <a:r>
              <a:rPr lang="en-US" dirty="0"/>
              <a:t>Unreliable</a:t>
            </a:r>
          </a:p>
          <a:p>
            <a:endParaRPr lang="en-US" dirty="0"/>
          </a:p>
          <a:p>
            <a:r>
              <a:rPr lang="en-US" dirty="0"/>
              <a:t>Out </a:t>
            </a:r>
            <a:r>
              <a:rPr lang="en-US"/>
              <a:t>of date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B95D1-55CC-2249-BB94-D12AADB4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D4450-4FD9-8F46-B905-84A62774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A59AC-96EA-7441-81E1-0237FB06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740396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86FA18D-CAAC-1B47-99F9-0777D7C09F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0768DD-C1DA-894C-A489-6B8F76204229}"/>
              </a:ext>
            </a:extLst>
          </p:cNvPr>
          <p:cNvSpPr/>
          <p:nvPr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</p:spTree>
    <p:extLst>
      <p:ext uri="{BB962C8B-B14F-4D97-AF65-F5344CB8AC3E}">
        <p14:creationId xmlns:p14="http://schemas.microsoft.com/office/powerpoint/2010/main" val="312289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3E77302-0790-4845-A7BD-F363012FA08C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79425" y="2133600"/>
          <a:ext cx="5197475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CD7ABEBE-7424-7F42-802A-825B7FEA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official statistics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78ADDC-AA0C-5843-9D3A-B2DB3BA457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Citizens are experts in their own city and have opinions that are:</a:t>
            </a:r>
          </a:p>
          <a:p>
            <a:endParaRPr lang="en-US" dirty="0"/>
          </a:p>
          <a:p>
            <a:r>
              <a:rPr lang="en-US" dirty="0"/>
              <a:t>Reliable</a:t>
            </a:r>
          </a:p>
          <a:p>
            <a:endParaRPr lang="en-US" dirty="0"/>
          </a:p>
          <a:p>
            <a:r>
              <a:rPr lang="en-US" dirty="0"/>
              <a:t>Up to date</a:t>
            </a:r>
          </a:p>
          <a:p>
            <a:endParaRPr lang="en-US" dirty="0"/>
          </a:p>
          <a:p>
            <a:r>
              <a:rPr lang="en-US" dirty="0"/>
              <a:t>Nuanced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24E8731-2532-834D-A177-8FF5741E2B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76144" y="5252335"/>
            <a:ext cx="5197519" cy="627765"/>
          </a:xfrm>
        </p:spPr>
        <p:txBody>
          <a:bodyPr/>
          <a:lstStyle/>
          <a:p>
            <a:r>
              <a:rPr lang="en-US" dirty="0"/>
              <a:t>A taxi rank in Dar es Salaam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B95D1-55CC-2249-BB94-D12AADB4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2D4450-4FD9-8F46-B905-84A62774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A59AC-96EA-7441-81E1-0237FB06B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740396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86FA18D-CAAC-1B47-99F9-0777D7C09F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0768DD-C1DA-894C-A489-6B8F76204229}"/>
              </a:ext>
            </a:extLst>
          </p:cNvPr>
          <p:cNvSpPr/>
          <p:nvPr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  <p:pic>
        <p:nvPicPr>
          <p:cNvPr id="11" name="Picture 10" descr="A picture containing text, car, outdoor, parked&#10;&#10;Description automatically generated">
            <a:extLst>
              <a:ext uri="{FF2B5EF4-FFF2-40B4-BE49-F238E27FC236}">
                <a16:creationId xmlns:a16="http://schemas.microsoft.com/office/drawing/2014/main" id="{5372DA00-3940-744C-BF63-C2508B429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709" y="1309093"/>
            <a:ext cx="3663737" cy="36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1EB3C-2C6C-F349-B9B4-60BBD844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D6CD2B-2673-694F-8778-5EAA10B2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Citizen judgements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5E1A8-00E3-264A-A3E4-9549D546E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CF70D-17F9-EA41-8A6C-2CD40D73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4367358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A713B7A-5D31-C64E-A6D7-8B6296CCB1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9BD74-68B0-DC46-B9D5-AFFCC2D494FD}"/>
              </a:ext>
            </a:extLst>
          </p:cNvPr>
          <p:cNvSpPr/>
          <p:nvPr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3123E-9F3F-054A-9F54-D9D528AAAF35}"/>
              </a:ext>
            </a:extLst>
          </p:cNvPr>
          <p:cNvSpPr/>
          <p:nvPr/>
        </p:nvSpPr>
        <p:spPr>
          <a:xfrm>
            <a:off x="6712162" y="1717537"/>
            <a:ext cx="3208667" cy="34374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Comparative judgement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Area 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is more affluent than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Area B.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2C15C-250C-3645-8B83-E40D69550639}"/>
              </a:ext>
            </a:extLst>
          </p:cNvPr>
          <p:cNvSpPr/>
          <p:nvPr/>
        </p:nvSpPr>
        <p:spPr>
          <a:xfrm>
            <a:off x="2271171" y="1717537"/>
            <a:ext cx="3208667" cy="34374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Absolute judgement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On a scale of 1 to 10, area A is a 6 out of 10.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52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1EB3C-2C6C-F349-B9B4-60BBD844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D6CD2B-2673-694F-8778-5EAA10B2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Citizen judgements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5E1A8-00E3-264A-A3E4-9549D546E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CF70D-17F9-EA41-8A6C-2CD40D73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4367358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A713B7A-5D31-C64E-A6D7-8B6296CCB1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09BD74-68B0-DC46-B9D5-AFFCC2D494FD}"/>
              </a:ext>
            </a:extLst>
          </p:cNvPr>
          <p:cNvSpPr/>
          <p:nvPr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3123E-9F3F-054A-9F54-D9D528AAAF35}"/>
              </a:ext>
            </a:extLst>
          </p:cNvPr>
          <p:cNvSpPr/>
          <p:nvPr/>
        </p:nvSpPr>
        <p:spPr>
          <a:xfrm>
            <a:off x="6712162" y="1717537"/>
            <a:ext cx="3208667" cy="34374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Comparative judgement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Area 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is more affluent than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Area B.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2C15C-250C-3645-8B83-E40D69550639}"/>
              </a:ext>
            </a:extLst>
          </p:cNvPr>
          <p:cNvSpPr/>
          <p:nvPr/>
        </p:nvSpPr>
        <p:spPr>
          <a:xfrm>
            <a:off x="2271171" y="1717537"/>
            <a:ext cx="3208667" cy="34374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180000" rtlCol="0" anchor="t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Absolute judgement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On a scale of 1 to 10, area A is a 6 out of 10.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8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BEE5E4D-B13D-8D47-883C-4F6A3D74A8F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80" y="1287515"/>
            <a:ext cx="7297840" cy="49111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B276B8-2C1A-094E-B141-8CAE8BCF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judgements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C5E1D-3492-C442-AFAB-E0025520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132267E-B9B6-0745-B2BB-E7AEE9F83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B8D65C-62C0-4742-811D-C6AFD1D1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751196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A15E9C-3801-3E46-ADBB-8CB0355EC0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0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picture containing indoor, living, wall, floor&#10;&#10;Description automatically generated">
            <a:extLst>
              <a:ext uri="{FF2B5EF4-FFF2-40B4-BE49-F238E27FC236}">
                <a16:creationId xmlns:a16="http://schemas.microsoft.com/office/drawing/2014/main" id="{0B9BB4D3-D26C-4042-8AFD-111677F0843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387" y="2477668"/>
            <a:ext cx="1720329" cy="305836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41BB77-3B2E-B74E-AA9E-12A45690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judgements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85642-511F-6044-96AA-44E2DE6A6A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August 2018, we:</a:t>
            </a:r>
          </a:p>
          <a:p>
            <a:endParaRPr lang="en-US" dirty="0"/>
          </a:p>
          <a:p>
            <a:r>
              <a:rPr lang="en-US" dirty="0"/>
              <a:t>collected over 75,000 comparisons, </a:t>
            </a:r>
          </a:p>
          <a:p>
            <a:endParaRPr lang="en-US" dirty="0"/>
          </a:p>
          <a:p>
            <a:r>
              <a:rPr lang="en-US" dirty="0"/>
              <a:t>from over 200 judges, </a:t>
            </a:r>
          </a:p>
          <a:p>
            <a:endParaRPr lang="en-US" dirty="0"/>
          </a:p>
          <a:p>
            <a:r>
              <a:rPr lang="en-US" dirty="0"/>
              <a:t>in 17 data collection sessions.</a:t>
            </a:r>
          </a:p>
        </p:txBody>
      </p:sp>
      <p:pic>
        <p:nvPicPr>
          <p:cNvPr id="12" name="Content Placeholder 11" descr="A picture containing person, indoor, group, restaurant&#10;&#10;Description automatically generated">
            <a:extLst>
              <a:ext uri="{FF2B5EF4-FFF2-40B4-BE49-F238E27FC236}">
                <a16:creationId xmlns:a16="http://schemas.microsoft.com/office/drawing/2014/main" id="{EB3459BA-E2F6-B646-845B-B446F21867D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27" y="2477668"/>
            <a:ext cx="4079893" cy="305836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67609-E584-334A-A8DC-887340FD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F7ADDE4-B9A0-9144-B279-422747E7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December 2020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35605C-BAEA-6F45-ABF2-716E56635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3" y="6356350"/>
            <a:ext cx="3858323" cy="365125"/>
          </a:xfrm>
        </p:spPr>
        <p:txBody>
          <a:bodyPr/>
          <a:lstStyle/>
          <a:p>
            <a:r>
              <a:rPr lang="en-GB" dirty="0"/>
              <a:t>Rowland Seymour, School of Mathematical Sciences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1BCEC2-E08C-C145-86BC-668EA15191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University of Nottingham">
      <a:dk1>
        <a:srgbClr val="000000"/>
      </a:dk1>
      <a:lt1>
        <a:srgbClr val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E52F6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University of Nottingham">
      <a:dk1>
        <a:sysClr val="windowText" lastClr="000000"/>
      </a:dk1>
      <a:lt1>
        <a:sysClr val="window" lastClr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B32B7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EB566C06657B4EBE680354FB5FB3D3" ma:contentTypeVersion="7" ma:contentTypeDescription="Create a new document." ma:contentTypeScope="" ma:versionID="013ad6fdc9695b94790842eaa28f9ecd">
  <xsd:schema xmlns:xsd="http://www.w3.org/2001/XMLSchema" xmlns:xs="http://www.w3.org/2001/XMLSchema" xmlns:p="http://schemas.microsoft.com/office/2006/metadata/properties" xmlns:ns3="5ac2df07-a00e-4513-90f7-13889456d303" xmlns:ns4="16b4db9a-b991-4df3-b35e-2d8d54fb835d" targetNamespace="http://schemas.microsoft.com/office/2006/metadata/properties" ma:root="true" ma:fieldsID="ae6e80595c01b53af81f475e8a631090" ns3:_="" ns4:_="">
    <xsd:import namespace="5ac2df07-a00e-4513-90f7-13889456d303"/>
    <xsd:import namespace="16b4db9a-b991-4df3-b35e-2d8d54fb83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2df07-a00e-4513-90f7-13889456d3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b4db9a-b991-4df3-b35e-2d8d54fb83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b4db9a-b991-4df3-b35e-2d8d54fb835d">
      <UserInfo>
        <DisplayName>Jessica Reeves</DisplayName>
        <AccountId>113</AccountId>
        <AccountType/>
      </UserInfo>
      <UserInfo>
        <DisplayName>Alex Miles</DisplayName>
        <AccountId>43</AccountId>
        <AccountType/>
      </UserInfo>
      <UserInfo>
        <DisplayName>Nicola Anderton</DisplayName>
        <AccountId>6</AccountId>
        <AccountType/>
      </UserInfo>
      <UserInfo>
        <DisplayName>Victoria Bell</DisplayName>
        <AccountId>22</AccountId>
        <AccountType/>
      </UserInfo>
      <UserInfo>
        <DisplayName>Nathalie Mortimer</DisplayName>
        <AccountId>17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DD04B8F-6B4F-474F-ACF9-5231A06001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c2df07-a00e-4513-90f7-13889456d303"/>
    <ds:schemaRef ds:uri="16b4db9a-b991-4df3-b35e-2d8d54fb8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2B19F1-7180-49D0-A3F7-A5B98EF2F8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C6309B-1C52-4FD6-94A2-0113722346F5}">
  <ds:schemaRefs>
    <ds:schemaRef ds:uri="http://schemas.microsoft.com/office/2006/documentManagement/types"/>
    <ds:schemaRef ds:uri="5ac2df07-a00e-4513-90f7-13889456d303"/>
    <ds:schemaRef ds:uri="http://purl.org/dc/dcmitype/"/>
    <ds:schemaRef ds:uri="http://purl.org/dc/elements/1.1/"/>
    <ds:schemaRef ds:uri="http://schemas.microsoft.com/office/infopath/2007/PartnerControls"/>
    <ds:schemaRef ds:uri="16b4db9a-b991-4df3-b35e-2d8d54fb835d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2157</TotalTime>
  <Words>846</Words>
  <Application>Microsoft Macintosh PowerPoint</Application>
  <PresentationFormat>Widescreen</PresentationFormat>
  <Paragraphs>190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Cambria Math</vt:lpstr>
      <vt:lpstr>Georgia</vt:lpstr>
      <vt:lpstr>Wingdings</vt:lpstr>
      <vt:lpstr>Office Theme</vt:lpstr>
      <vt:lpstr>1_Office Theme</vt:lpstr>
      <vt:lpstr>Using citizen knowledge to model urban deprivation</vt:lpstr>
      <vt:lpstr>Meet the team</vt:lpstr>
      <vt:lpstr>Using official statistics</vt:lpstr>
      <vt:lpstr>Using official statistics</vt:lpstr>
      <vt:lpstr>Using official statistics</vt:lpstr>
      <vt:lpstr>Citizen judgements</vt:lpstr>
      <vt:lpstr>Citizen judgements</vt:lpstr>
      <vt:lpstr>Collecting judgements</vt:lpstr>
      <vt:lpstr>Collecting judgements</vt:lpstr>
      <vt:lpstr>Mathematical modelling</vt:lpstr>
      <vt:lpstr>Mathematical modelling</vt:lpstr>
      <vt:lpstr>Deprivation in Dar es Salaam</vt:lpstr>
      <vt:lpstr>Gender differences</vt:lpstr>
      <vt:lpstr>More information</vt:lpstr>
      <vt:lpstr>Thank you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Teri Browett</dc:creator>
  <cp:lastModifiedBy>Rowland Seymour</cp:lastModifiedBy>
  <cp:revision>142</cp:revision>
  <cp:lastPrinted>2019-11-06T14:12:58Z</cp:lastPrinted>
  <dcterms:created xsi:type="dcterms:W3CDTF">2019-02-06T16:40:25Z</dcterms:created>
  <dcterms:modified xsi:type="dcterms:W3CDTF">2020-11-06T08:17:00Z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0x01010082EB566C06657B4EBE680354FB5FB3D3</vt:lpwstr>
  </property>
  <property fmtid="{D5CDD505-2E9C-101B-9397-08002B2CF9AE}" pid="3" name="Order">
    <vt:r8>4688300</vt:r8>
  </property>
  <property fmtid="{D5CDD505-2E9C-101B-9397-08002B2CF9AE}" pid="4" name="ComplianceAssetId">
    <vt:lpwstr/>
  </property>
</Properties>
</file>